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62" r:id="rId4"/>
    <p:sldId id="259" r:id="rId5"/>
    <p:sldId id="263" r:id="rId6"/>
    <p:sldId id="265" r:id="rId7"/>
    <p:sldId id="260" r:id="rId8"/>
    <p:sldId id="267" r:id="rId9"/>
    <p:sldId id="269" r:id="rId10"/>
    <p:sldId id="270" r:id="rId11"/>
    <p:sldId id="271" r:id="rId12"/>
    <p:sldId id="261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71BF3E-3C70-4B2B-B77C-1DDCAA7C50C6}" type="datetimeFigureOut">
              <a:rPr lang="zh-TW" altLang="en-US" smtClean="0"/>
              <a:pPr/>
              <a:t>2015/12/10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586E07-5AA6-43D3-B1D9-E31B1FC2EC0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28662" y="4000504"/>
            <a:ext cx="7358114" cy="990600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Effects of driver task-related fatigue on driving performance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2976" y="4929198"/>
            <a:ext cx="6858000" cy="1376384"/>
          </a:xfrm>
        </p:spPr>
        <p:txBody>
          <a:bodyPr>
            <a:normAutofit/>
          </a:bodyPr>
          <a:lstStyle/>
          <a:p>
            <a:pPr algn="l"/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期刊：</a:t>
            </a:r>
            <a:r>
              <a:rPr lang="en-US" altLang="zh-TW" sz="1400" b="1" dirty="0" smtClean="0">
                <a:latin typeface="微軟正黑體" pitchFamily="34" charset="-120"/>
                <a:ea typeface="微軟正黑體" pitchFamily="34" charset="-120"/>
              </a:rPr>
              <a:t>Science</a:t>
            </a:r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400" b="1" dirty="0" smtClean="0">
                <a:latin typeface="微軟正黑體" pitchFamily="34" charset="-120"/>
                <a:ea typeface="微軟正黑體" pitchFamily="34" charset="-120"/>
              </a:rPr>
              <a:t>Direct</a:t>
            </a:r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作者：</a:t>
            </a:r>
            <a:r>
              <a:rPr lang="en-US" altLang="zh-TW" sz="1400" dirty="0" err="1" smtClean="0">
                <a:latin typeface="微軟正黑體" pitchFamily="34" charset="-120"/>
                <a:ea typeface="微軟正黑體" pitchFamily="34" charset="-120"/>
              </a:rPr>
              <a:t>Massimiliano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400" dirty="0" err="1" smtClean="0">
                <a:latin typeface="微軟正黑體" pitchFamily="34" charset="-120"/>
                <a:ea typeface="微軟正黑體" pitchFamily="34" charset="-120"/>
              </a:rPr>
              <a:t>Gastaldi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1400" dirty="0" err="1" smtClean="0">
                <a:latin typeface="微軟正黑體" pitchFamily="34" charset="-120"/>
                <a:ea typeface="微軟正黑體" pitchFamily="34" charset="-120"/>
              </a:rPr>
              <a:t>Riccardo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 Ross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1400" dirty="0" err="1" smtClean="0">
                <a:latin typeface="微軟正黑體" pitchFamily="34" charset="-120"/>
                <a:ea typeface="微軟正黑體" pitchFamily="34" charset="-120"/>
              </a:rPr>
              <a:t>iGregorio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400" dirty="0" err="1" smtClean="0">
                <a:latin typeface="微軟正黑體" pitchFamily="34" charset="-120"/>
                <a:ea typeface="微軟正黑體" pitchFamily="34" charset="-120"/>
              </a:rPr>
              <a:t>Gecchele</a:t>
            </a:r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學生：林怡儒</a:t>
            </a:r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駕駛時間越長，駕駛績效遞減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 20 ~30 min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之間為駕駛損害高峰期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使用模擬器可以進行研究疲勞駕駛的現象，反映出第一時間的反應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環境刺激會干擾駕駛的警覺性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在下午時，在單調的環境的傷害性比多變的環境高 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;</a:t>
            </a:r>
          </a:p>
          <a:p>
            <a:pPr>
              <a:buNone/>
            </a:pP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在上午時相反生理效應會干擾駕駛任務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未來研究方向：各種視覺刺激的效果對駕駛員的疲勞影響，例如：形狀、大小和顏色，</a:t>
            </a:r>
          </a:p>
        </p:txBody>
      </p:sp>
      <p:sp>
        <p:nvSpPr>
          <p:cNvPr id="10" name="標題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5" name="矩形 4"/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214282" y="285728"/>
            <a:ext cx="500066" cy="357190"/>
            <a:chOff x="214282" y="142852"/>
            <a:chExt cx="500066" cy="357190"/>
          </a:xfrm>
        </p:grpSpPr>
        <p:sp>
          <p:nvSpPr>
            <p:cNvPr id="14" name="流程圖: 接點 13">
              <a:hlinkClick r:id="rId2" action="ppaction://hlinksldjump"/>
            </p:cNvPr>
            <p:cNvSpPr/>
            <p:nvPr/>
          </p:nvSpPr>
          <p:spPr>
            <a:xfrm>
              <a:off x="428596" y="214290"/>
              <a:ext cx="285752" cy="285752"/>
            </a:xfrm>
            <a:prstGeom prst="flowChartConnector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流程圖: 接點 14">
              <a:hlinkClick r:id="rId2" action="ppaction://hlinksldjump"/>
            </p:cNvPr>
            <p:cNvSpPr/>
            <p:nvPr/>
          </p:nvSpPr>
          <p:spPr>
            <a:xfrm>
              <a:off x="214282" y="142852"/>
              <a:ext cx="285752" cy="285752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416670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群組 8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10" name="矩形 9">
              <a:hlinkClick r:id="rId3" action="ppaction://hlinksldjump"/>
            </p:cNvPr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>
              <a:hlinkClick r:id="rId3" action="ppaction://hlinksldjump"/>
            </p:cNvPr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hlinkClick r:id="rId3" action="ppaction://hlinksldjump"/>
            </p:cNvPr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428736"/>
            <a:ext cx="4170685" cy="252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矩形 14"/>
          <p:cNvSpPr/>
          <p:nvPr/>
        </p:nvSpPr>
        <p:spPr>
          <a:xfrm>
            <a:off x="2071670" y="1571612"/>
            <a:ext cx="1143008" cy="23574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6243769" y="1535277"/>
            <a:ext cx="1143008" cy="23574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6" descr="the en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43050"/>
            <a:ext cx="9144000" cy="42685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Introduction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00174"/>
            <a:ext cx="6102325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3500430" y="5357826"/>
            <a:ext cx="219964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疲勞的次類劃分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May and Baldwin (2009)</a:t>
            </a:r>
            <a:endParaRPr lang="zh-TW" altLang="en-US" sz="14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8" name="矩形 7"/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214282" y="285728"/>
            <a:ext cx="500066" cy="357190"/>
            <a:chOff x="214282" y="142852"/>
            <a:chExt cx="500066" cy="357190"/>
          </a:xfrm>
        </p:grpSpPr>
        <p:sp>
          <p:nvSpPr>
            <p:cNvPr id="11" name="流程圖: 接點 10"/>
            <p:cNvSpPr/>
            <p:nvPr/>
          </p:nvSpPr>
          <p:spPr>
            <a:xfrm>
              <a:off x="428596" y="214290"/>
              <a:ext cx="285752" cy="285752"/>
            </a:xfrm>
            <a:prstGeom prst="flowChartConnector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流程圖: 接點 11"/>
            <p:cNvSpPr/>
            <p:nvPr/>
          </p:nvSpPr>
          <p:spPr>
            <a:xfrm>
              <a:off x="214282" y="142852"/>
              <a:ext cx="285752" cy="285752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群組 19"/>
          <p:cNvGrpSpPr/>
          <p:nvPr/>
        </p:nvGrpSpPr>
        <p:grpSpPr>
          <a:xfrm>
            <a:off x="1785918" y="1571612"/>
            <a:ext cx="3571900" cy="1857388"/>
            <a:chOff x="1785918" y="1571612"/>
            <a:chExt cx="3571900" cy="1857388"/>
          </a:xfrm>
        </p:grpSpPr>
        <p:sp>
          <p:nvSpPr>
            <p:cNvPr id="14" name="圓角矩形 13"/>
            <p:cNvSpPr/>
            <p:nvPr/>
          </p:nvSpPr>
          <p:spPr>
            <a:xfrm>
              <a:off x="1785918" y="1571612"/>
              <a:ext cx="3571900" cy="42862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根據駕駛任務</a:t>
              </a:r>
              <a:r>
                <a:rPr lang="en-US" altLang="zh-TW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+</a:t>
              </a:r>
              <a:r>
                <a:rPr lang="zh-TW" altLang="en-US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駕駛環境區分</a:t>
              </a:r>
              <a:endPara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785918" y="2357430"/>
              <a:ext cx="3571900" cy="107157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" name="直線單箭頭接點 16"/>
            <p:cNvCxnSpPr>
              <a:stCxn id="14" idx="2"/>
            </p:cNvCxnSpPr>
            <p:nvPr/>
          </p:nvCxnSpPr>
          <p:spPr>
            <a:xfrm rot="5400000">
              <a:off x="3393273" y="2178835"/>
              <a:ext cx="35719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圓角矩形 20"/>
          <p:cNvSpPr/>
          <p:nvPr/>
        </p:nvSpPr>
        <p:spPr>
          <a:xfrm>
            <a:off x="714348" y="5000636"/>
            <a:ext cx="4929222" cy="92869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高負荷駕駛條件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車流量大、能見度差、開車時邊進行次要任務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例如：用手機、和乘客聊天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" name="圓角矩形 21"/>
          <p:cNvSpPr/>
          <p:nvPr/>
        </p:nvSpPr>
        <p:spPr>
          <a:xfrm>
            <a:off x="3214678" y="5000636"/>
            <a:ext cx="2714644" cy="92869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低負荷駕駛條件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單調環境、長時間駕駛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6" name="群組 25"/>
          <p:cNvGrpSpPr/>
          <p:nvPr/>
        </p:nvGrpSpPr>
        <p:grpSpPr>
          <a:xfrm>
            <a:off x="5500694" y="1571612"/>
            <a:ext cx="2357454" cy="1857388"/>
            <a:chOff x="5500694" y="1571612"/>
            <a:chExt cx="2357454" cy="1857388"/>
          </a:xfrm>
        </p:grpSpPr>
        <p:sp>
          <p:nvSpPr>
            <p:cNvPr id="23" name="矩形 22"/>
            <p:cNvSpPr/>
            <p:nvPr/>
          </p:nvSpPr>
          <p:spPr>
            <a:xfrm>
              <a:off x="5643570" y="2357430"/>
              <a:ext cx="1990740" cy="107157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5500694" y="1571612"/>
              <a:ext cx="2357454" cy="42862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與睡眠相關疲勞</a:t>
              </a:r>
              <a:endPara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cxnSp>
          <p:nvCxnSpPr>
            <p:cNvPr id="25" name="直線單箭頭接點 24"/>
            <p:cNvCxnSpPr/>
            <p:nvPr/>
          </p:nvCxnSpPr>
          <p:spPr>
            <a:xfrm rot="5400000">
              <a:off x="6537339" y="2178041"/>
              <a:ext cx="35719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Introduction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2071678"/>
            <a:ext cx="8229600" cy="306705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TW" sz="14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人的生理節奏自然控制一天的睡眠和喚醒交替，包括在午後人產生睏意注意力</a:t>
            </a:r>
            <a:r>
              <a:rPr lang="zh-TW" altLang="en-US" sz="1800" smtClean="0">
                <a:latin typeface="微軟正黑體" pitchFamily="34" charset="-120"/>
                <a:ea typeface="微軟正黑體" pitchFamily="34" charset="-120"/>
              </a:rPr>
              <a:t>減弱，利用駕駛模擬器研究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出晝夜節奏會影響駕駛績效減弱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nb-NO" altLang="zh-TW" sz="1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nb-NO" altLang="zh-TW" sz="1400" dirty="0" smtClean="0">
                <a:latin typeface="微軟正黑體" pitchFamily="34" charset="-120"/>
                <a:ea typeface="微軟正黑體" pitchFamily="34" charset="-120"/>
              </a:rPr>
              <a:t>Lenne et.al, 1997)</a:t>
            </a:r>
          </a:p>
          <a:p>
            <a:pPr>
              <a:buNone/>
            </a:pPr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在需要睡眠的時間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2~6 a.m. 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2-4 p.m.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駕駛，最容易產生汽車事故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(Pack et.al 1995)</a:t>
            </a:r>
          </a:p>
          <a:p>
            <a:pPr>
              <a:buNone/>
            </a:pPr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此篇研究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TR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，分析行駛在單調環境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-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高速公路上時駕駛績效的變化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18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6" name="矩形 5"/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214282" y="285728"/>
            <a:ext cx="500066" cy="357190"/>
            <a:chOff x="214282" y="142852"/>
            <a:chExt cx="500066" cy="357190"/>
          </a:xfrm>
        </p:grpSpPr>
        <p:sp>
          <p:nvSpPr>
            <p:cNvPr id="13" name="流程圖: 接點 12"/>
            <p:cNvSpPr/>
            <p:nvPr/>
          </p:nvSpPr>
          <p:spPr>
            <a:xfrm>
              <a:off x="428596" y="214290"/>
              <a:ext cx="285752" cy="285752"/>
            </a:xfrm>
            <a:prstGeom prst="flowChartConnector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流程圖: 接點 13"/>
            <p:cNvSpPr/>
            <p:nvPr/>
          </p:nvSpPr>
          <p:spPr>
            <a:xfrm>
              <a:off x="214282" y="142852"/>
              <a:ext cx="285752" cy="285752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Method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受測者：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位大學生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條件：沒有使用過模擬器、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年以上駕駛經驗、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3000km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距離駕駛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設備：</a:t>
            </a:r>
            <a:r>
              <a:rPr lang="en-US" altLang="zh-TW" sz="1800" dirty="0" err="1" smtClean="0">
                <a:latin typeface="微軟正黑體" pitchFamily="34" charset="-120"/>
                <a:ea typeface="微軟正黑體" pitchFamily="34" charset="-120"/>
              </a:rPr>
              <a:t>STSoftware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800" b="1" baseline="30000" dirty="0" smtClean="0">
                <a:latin typeface="微軟正黑體" pitchFamily="34" charset="-120"/>
                <a:ea typeface="微軟正黑體" pitchFamily="34" charset="-120"/>
              </a:rPr>
              <a:t>R  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駕駛模擬器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擬真駕駛座、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Dolby surround</a:t>
            </a:r>
            <a:r>
              <a:rPr lang="en-US" altLang="zh-TW" sz="1800" b="1" baseline="30000" dirty="0" smtClean="0">
                <a:latin typeface="微軟正黑體" pitchFamily="34" charset="-120"/>
                <a:ea typeface="微軟正黑體" pitchFamily="34" charset="-120"/>
              </a:rPr>
              <a:t> R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音效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                 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個高精確度螢幕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                 3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個可上網電腦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</a:b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18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928802"/>
            <a:ext cx="52959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橢圓 6"/>
          <p:cNvSpPr/>
          <p:nvPr/>
        </p:nvSpPr>
        <p:spPr>
          <a:xfrm>
            <a:off x="2720091" y="4048254"/>
            <a:ext cx="194051" cy="188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200881" y="4065541"/>
            <a:ext cx="194051" cy="188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10" name="矩形 9"/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14282" y="285728"/>
            <a:ext cx="500066" cy="357190"/>
            <a:chOff x="214282" y="142852"/>
            <a:chExt cx="500066" cy="357190"/>
          </a:xfrm>
        </p:grpSpPr>
        <p:sp>
          <p:nvSpPr>
            <p:cNvPr id="17" name="流程圖: 接點 16"/>
            <p:cNvSpPr/>
            <p:nvPr/>
          </p:nvSpPr>
          <p:spPr>
            <a:xfrm>
              <a:off x="428596" y="214290"/>
              <a:ext cx="285752" cy="285752"/>
            </a:xfrm>
            <a:prstGeom prst="flowChartConnector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流程圖: 接點 17"/>
            <p:cNvSpPr/>
            <p:nvPr/>
          </p:nvSpPr>
          <p:spPr>
            <a:xfrm>
              <a:off x="214282" y="142852"/>
              <a:ext cx="285752" cy="285752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Method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駕駛模擬環境：兩個虛擬實境，總長都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100km(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直線加彎道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受測者必須開於右側車道並保持安全車速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兩種駕駛模擬環境：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18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714348" y="3143248"/>
            <a:ext cx="6357981" cy="2286015"/>
            <a:chOff x="642912" y="1643051"/>
            <a:chExt cx="6497716" cy="248772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42912" y="1643051"/>
              <a:ext cx="3066338" cy="1879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43372" y="1643051"/>
              <a:ext cx="2997256" cy="1878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矩形 9"/>
            <p:cNvSpPr/>
            <p:nvPr/>
          </p:nvSpPr>
          <p:spPr>
            <a:xfrm>
              <a:off x="934943" y="3586584"/>
              <a:ext cx="2628290" cy="54418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多變的環境</a:t>
              </a:r>
              <a:endParaRPr lang="en-US" altLang="zh-TW" sz="1600" dirty="0" smtClean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有建築物、路邊標誌較多</a:t>
              </a:r>
              <a:endParaRPr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293314" y="3586584"/>
              <a:ext cx="2628290" cy="54418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單調的環境</a:t>
              </a:r>
              <a:endParaRPr lang="en-US" altLang="zh-TW" sz="1600" dirty="0" smtClean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兩旁只有樹、少許標誌</a:t>
              </a:r>
              <a:endParaRPr lang="en-US" altLang="zh-TW" sz="1600" dirty="0" smtClean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13" name="矩形 12"/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214282" y="285728"/>
            <a:ext cx="500066" cy="357190"/>
            <a:chOff x="214282" y="142852"/>
            <a:chExt cx="500066" cy="357190"/>
          </a:xfrm>
        </p:grpSpPr>
        <p:sp>
          <p:nvSpPr>
            <p:cNvPr id="20" name="流程圖: 接點 19"/>
            <p:cNvSpPr/>
            <p:nvPr/>
          </p:nvSpPr>
          <p:spPr>
            <a:xfrm>
              <a:off x="428596" y="214290"/>
              <a:ext cx="285752" cy="285752"/>
            </a:xfrm>
            <a:prstGeom prst="flowChartConnector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流程圖: 接點 20"/>
            <p:cNvSpPr/>
            <p:nvPr/>
          </p:nvSpPr>
          <p:spPr>
            <a:xfrm>
              <a:off x="214282" y="142852"/>
              <a:ext cx="285752" cy="285752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Method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81634"/>
          </a:xfrm>
        </p:spPr>
        <p:txBody>
          <a:bodyPr>
            <a:normAutofit/>
          </a:bodyPr>
          <a:lstStyle/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分為早上與下午兩個時段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</a:t>
            </a:r>
          </a:p>
          <a:p>
            <a:pPr>
              <a:buNone/>
            </a:pP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四種駕駛狀況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自變數：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時間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：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8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、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12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、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20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、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28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、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32 minute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環境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：單調的、多變的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時間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：早上、下午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應變數：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受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</a:rPr>
              <a:t>測者測試前後需填寫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</a:rPr>
              <a:t>SSS(Standard Sleepiness Scale)</a:t>
            </a:r>
          </a:p>
          <a:p>
            <a:pPr>
              <a:buNone/>
            </a:pP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 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7-point </a:t>
            </a:r>
            <a:r>
              <a:rPr lang="en-US" altLang="zh-TW" sz="1800" dirty="0" err="1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Likert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-type 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scale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1(very alert)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~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7(very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sleepy)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駕駛績效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buNone/>
            </a:pP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     </a:t>
            </a:r>
            <a:r>
              <a:rPr lang="en-US" altLang="zh-TW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8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偏移量標準差、方向盤角度</a:t>
            </a:r>
            <a:endParaRPr lang="en-US" altLang="zh-TW" sz="18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1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左大括弧 12"/>
          <p:cNvSpPr/>
          <p:nvPr/>
        </p:nvSpPr>
        <p:spPr>
          <a:xfrm>
            <a:off x="2357422" y="1571612"/>
            <a:ext cx="142876" cy="1071570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2521808" y="1601130"/>
            <a:ext cx="36218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VEM (VE in the morning)</a:t>
            </a: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VEA  (VE in the afternoon)</a:t>
            </a: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MEM(ME in the morning)</a:t>
            </a: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MEA (ME in the afternoon)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7" name="矩形 6"/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214282" y="285728"/>
            <a:ext cx="500066" cy="357190"/>
            <a:chOff x="214282" y="142852"/>
            <a:chExt cx="500066" cy="357190"/>
          </a:xfrm>
        </p:grpSpPr>
        <p:sp>
          <p:nvSpPr>
            <p:cNvPr id="16" name="流程圖: 接點 15"/>
            <p:cNvSpPr/>
            <p:nvPr/>
          </p:nvSpPr>
          <p:spPr>
            <a:xfrm>
              <a:off x="428596" y="214290"/>
              <a:ext cx="285752" cy="285752"/>
            </a:xfrm>
            <a:prstGeom prst="flowChartConnector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流程圖: 接點 16"/>
            <p:cNvSpPr/>
            <p:nvPr/>
          </p:nvSpPr>
          <p:spPr>
            <a:xfrm>
              <a:off x="214282" y="142852"/>
              <a:ext cx="285752" cy="285752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8" name="文字方塊 17"/>
          <p:cNvSpPr txBox="1"/>
          <p:nvPr/>
        </p:nvSpPr>
        <p:spPr>
          <a:xfrm>
            <a:off x="5214942" y="1928802"/>
            <a:ext cx="3659092" cy="338554"/>
          </a:xfrm>
          <a:prstGeom prst="rect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分鐘訓練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休息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5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分鐘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40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分鐘實驗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Results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SSS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量表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285860"/>
            <a:ext cx="36957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929066"/>
            <a:ext cx="446722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圓角矩形 5"/>
          <p:cNvSpPr/>
          <p:nvPr/>
        </p:nvSpPr>
        <p:spPr>
          <a:xfrm>
            <a:off x="6286512" y="4071942"/>
            <a:ext cx="257176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ME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明顯比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V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E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分數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高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6286512" y="4071942"/>
            <a:ext cx="257176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下午分數比上午高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9" name="矩形 8"/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214282" y="285728"/>
            <a:ext cx="500066" cy="357190"/>
            <a:chOff x="214282" y="142852"/>
            <a:chExt cx="500066" cy="357190"/>
          </a:xfrm>
        </p:grpSpPr>
        <p:sp>
          <p:nvSpPr>
            <p:cNvPr id="16" name="流程圖: 接點 15"/>
            <p:cNvSpPr/>
            <p:nvPr/>
          </p:nvSpPr>
          <p:spPr>
            <a:xfrm>
              <a:off x="428596" y="214290"/>
              <a:ext cx="285752" cy="285752"/>
            </a:xfrm>
            <a:prstGeom prst="flowChartConnector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流程圖: 接點 16"/>
            <p:cNvSpPr/>
            <p:nvPr/>
          </p:nvSpPr>
          <p:spPr>
            <a:xfrm>
              <a:off x="214282" y="142852"/>
              <a:ext cx="285752" cy="285752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214422"/>
            <a:ext cx="5738827" cy="3542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圓角矩形 5"/>
          <p:cNvSpPr/>
          <p:nvPr/>
        </p:nvSpPr>
        <p:spPr>
          <a:xfrm>
            <a:off x="2071670" y="4929198"/>
            <a:ext cx="5143536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Day time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與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Task-Time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各有主效應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2071670" y="4929198"/>
            <a:ext cx="5143536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Day time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與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Task-Time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之間有顯著交互作用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車輛側邊偏移量標準差比較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10" name="矩形 9"/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方向盤角度誤差度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85860"/>
            <a:ext cx="5819791" cy="3529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圓角矩形 7"/>
          <p:cNvSpPr/>
          <p:nvPr/>
        </p:nvSpPr>
        <p:spPr>
          <a:xfrm>
            <a:off x="2143108" y="4929198"/>
            <a:ext cx="5143536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Day time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與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Task-Time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各有主效應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7786710" y="5572140"/>
            <a:ext cx="1214446" cy="1071570"/>
            <a:chOff x="7786710" y="5572140"/>
            <a:chExt cx="1214446" cy="1071570"/>
          </a:xfrm>
        </p:grpSpPr>
        <p:sp>
          <p:nvSpPr>
            <p:cNvPr id="7" name="矩形 6"/>
            <p:cNvSpPr/>
            <p:nvPr/>
          </p:nvSpPr>
          <p:spPr>
            <a:xfrm>
              <a:off x="8001024" y="5572140"/>
              <a:ext cx="642942" cy="57150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8358214" y="5929330"/>
              <a:ext cx="642942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7786710" y="6072206"/>
              <a:ext cx="642942" cy="571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246</TotalTime>
  <Words>510</Words>
  <Application>Microsoft Office PowerPoint</Application>
  <PresentationFormat>如螢幕大小 (4:3)</PresentationFormat>
  <Paragraphs>92</Paragraphs>
  <Slides>12</Slides>
  <Notes>0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原創</vt:lpstr>
      <vt:lpstr>Effects of driver task-related fatigue on driving performance</vt:lpstr>
      <vt:lpstr>Introduction</vt:lpstr>
      <vt:lpstr>Introduction</vt:lpstr>
      <vt:lpstr>Method</vt:lpstr>
      <vt:lpstr>Method</vt:lpstr>
      <vt:lpstr>Method</vt:lpstr>
      <vt:lpstr>Results  - SSS量表</vt:lpstr>
      <vt:lpstr>車輛側邊偏移量標準差比較</vt:lpstr>
      <vt:lpstr>方向盤角度誤差度</vt:lpstr>
      <vt:lpstr>Discussion</vt:lpstr>
      <vt:lpstr>投影片 11</vt:lpstr>
      <vt:lpstr>投影片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driver task-related fatigue on driving performance</dc:title>
  <dc:creator>user</dc:creator>
  <cp:lastModifiedBy>user</cp:lastModifiedBy>
  <cp:revision>38</cp:revision>
  <dcterms:created xsi:type="dcterms:W3CDTF">2015-11-16T09:38:21Z</dcterms:created>
  <dcterms:modified xsi:type="dcterms:W3CDTF">2015-12-10T02:02:15Z</dcterms:modified>
</cp:coreProperties>
</file>